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2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3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charts/chart4.xml" ContentType="application/vnd.openxmlformats-officedocument.drawingml.chart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charts/chart5.xml" ContentType="application/vnd.openxmlformats-officedocument.drawingml.chart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charts/chart6.xml" ContentType="application/vnd.openxmlformats-officedocument.drawingml.chart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charts/chart7.xml" ContentType="application/vnd.openxmlformats-officedocument.drawingml.chart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charts/chart9.xml" ContentType="application/vnd.openxmlformats-officedocument.drawingml.chart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charts/chart10.xml" ContentType="application/vnd.openxmlformats-officedocument.drawingml.chart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charts/chart11.xml" ContentType="application/vnd.openxmlformats-officedocument.drawingml.chart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Boomers (62–80)</c:v>
                  </c:pt>
                  <c:pt idx="1">
                    <c:v>Gen X (46–61)</c:v>
                  </c:pt>
                  <c:pt idx="2">
                    <c:v>Millennials (30–45)</c:v>
                  </c:pt>
                  <c:pt idx="3">
                    <c:v>Gen Z (18–29)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19.8</c:v>
                </c:pt>
                <c:pt idx="1">
                  <c:v>25.7</c:v>
                </c:pt>
                <c:pt idx="2">
                  <c:v>41.5</c:v>
                </c:pt>
                <c:pt idx="3">
                  <c:v>10.8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No, never</c:v>
                  </c:pt>
                  <c:pt idx="1">
                    <c:v>Maybe, but prefer human</c:v>
                  </c:pt>
                  <c:pt idx="2">
                    <c:v>Yes, if no satisfying human</c:v>
                  </c:pt>
                  <c:pt idx="3">
                    <c:v>Yes, could prefer an AI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64.6</c:v>
                </c:pt>
                <c:pt idx="1">
                  <c:v>14.5</c:v>
                </c:pt>
                <c:pt idx="2">
                  <c:v>10.2</c:v>
                </c:pt>
                <c:pt idx="3">
                  <c:v>10.8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users (n=211)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Would use in future</c:v>
                  </c:pt>
                  <c:pt idx="1">
                    <c:v>Open to feelings</c:v>
                  </c:pt>
                  <c:pt idx="2">
                    <c:v>Could choose AI (strict)</c:v>
                  </c:pt>
                  <c:pt idx="3">
                    <c:v>AI romance is cheating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96.2</c:v>
                </c:pt>
                <c:pt idx="1">
                  <c:v>82</c:v>
                </c:pt>
                <c:pt idx="2">
                  <c:v>78.2</c:v>
                </c:pt>
                <c:pt idx="3">
                  <c:v>80.6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Never used (n=1,287)</c:v>
                </c:pt>
              </c:strCache>
            </c:strRef>
          </c:tx>
          <c:spPr>
            <a:solidFill>
              <a:srgbClr val="B9C0C9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Would use in future</c:v>
                  </c:pt>
                  <c:pt idx="1">
                    <c:v>Open to feelings</c:v>
                  </c:pt>
                  <c:pt idx="2">
                    <c:v>Could choose AI (strict)</c:v>
                  </c:pt>
                  <c:pt idx="3">
                    <c:v>AI romance is cheating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11.7</c:v>
                </c:pt>
                <c:pt idx="1">
                  <c:v>14.5</c:v>
                </c:pt>
                <c:pt idx="2">
                  <c:v>6.4</c:v>
                </c:pt>
                <c:pt idx="3">
                  <c:v>44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1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182028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Never used one</c:v>
                  </c:pt>
                  <c:pt idx="1">
                    <c:v>Used one in the past</c:v>
                  </c:pt>
                  <c:pt idx="2">
                    <c:v>Currently use one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75.3</c:v>
                </c:pt>
                <c:pt idx="1">
                  <c:v>12.3</c:v>
                </c:pt>
                <c:pt idx="2">
                  <c:v>12.3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9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No interest</c:v>
                  </c:pt>
                  <c:pt idx="1">
                    <c:v>No, prefer real people</c:v>
                  </c:pt>
                  <c:pt idx="2">
                    <c:v>Yes, under the right circumstances</c:v>
                  </c:pt>
                  <c:pt idx="3">
                    <c:v>Yes, definitely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45.8</c:v>
                </c:pt>
                <c:pt idx="1">
                  <c:v>24.3</c:v>
                </c:pt>
                <c:pt idx="2">
                  <c:v>18.7</c:v>
                </c:pt>
                <c:pt idx="3">
                  <c:v>11.2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Affection / romantic or sexual</c:v>
                  </c:pt>
                  <c:pt idx="1">
                    <c:v>Improve self-esteem</c:v>
                  </c:pt>
                  <c:pt idx="2">
                    <c:v>Cope with depression</c:v>
                  </c:pt>
                  <c:pt idx="3">
                    <c:v>Someone to talk to / less lonely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10.3</c:v>
                </c:pt>
                <c:pt idx="1">
                  <c:v>14.6</c:v>
                </c:pt>
                <c:pt idx="2">
                  <c:v>18.5</c:v>
                </c:pt>
                <c:pt idx="3">
                  <c:v>56.6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 (n=808)</c:v>
                </c:pt>
              </c:strCache>
            </c:strRef>
          </c:tx>
          <c:spPr>
            <a:solidFill>
              <a:srgbClr val="182028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Someone to talk to</c:v>
                  </c:pt>
                  <c:pt idx="1">
                    <c:v>Cope with depression</c:v>
                  </c:pt>
                  <c:pt idx="2">
                    <c:v>Improve self-esteem</c:v>
                  </c:pt>
                  <c:pt idx="3">
                    <c:v>Affection / sex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51.7</c:v>
                </c:pt>
                <c:pt idx="1">
                  <c:v>17</c:v>
                </c:pt>
                <c:pt idx="2">
                  <c:v>15.3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 (n=899)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Someone to talk to</c:v>
                  </c:pt>
                  <c:pt idx="1">
                    <c:v>Cope with depression</c:v>
                  </c:pt>
                  <c:pt idx="2">
                    <c:v>Improve self-esteem</c:v>
                  </c:pt>
                  <c:pt idx="3">
                    <c:v>Affection / sex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61.2</c:v>
                </c:pt>
                <c:pt idx="1">
                  <c:v>19.8</c:v>
                </c:pt>
                <c:pt idx="2">
                  <c:v>13.8</c:v>
                </c:pt>
                <c:pt idx="3">
                  <c:v>5.2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182028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No: AI isn’t real</c:v>
                  </c:pt>
                  <c:pt idx="1">
                    <c:v>No, but uncomfortable</c:v>
                  </c:pt>
                  <c:pt idx="2">
                    <c:v>Yes: only if attached</c:v>
                  </c:pt>
                  <c:pt idx="3">
                    <c:v>Yes: any interaction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28.3</c:v>
                </c:pt>
                <c:pt idx="1">
                  <c:v>21.2</c:v>
                </c:pt>
                <c:pt idx="2">
                  <c:v>17.1</c:v>
                </c:pt>
                <c:pt idx="3">
                  <c:v>33.4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4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No, never</c:v>
                  </c:pt>
                  <c:pt idx="1">
                    <c:v>Maybe, if realistic enough</c:v>
                  </c:pt>
                  <c:pt idx="2">
                    <c:v>Yes, genuinely fall in love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70.7</c:v>
                </c:pt>
                <c:pt idx="1">
                  <c:v>20.9</c:v>
                </c:pt>
                <c:pt idx="2">
                  <c:v>8.3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Would consider an AI girlfriend or boyfriend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Gen Z (18–29)</c:v>
                  </c:pt>
                  <c:pt idx="1">
                    <c:v>Millennials (30–45)</c:v>
                  </c:pt>
                  <c:pt idx="2">
                    <c:v>Gen X (46–61)</c:v>
                  </c:pt>
                  <c:pt idx="3">
                    <c:v>Boomers (62–80)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12.5</c:v>
                </c:pt>
                <c:pt idx="1">
                  <c:v>44.7</c:v>
                </c:pt>
                <c:pt idx="2">
                  <c:v>31.6</c:v>
                </c:pt>
                <c:pt idx="3">
                  <c:v>8.6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Open to romantic feelings</c:v>
                </c:pt>
              </c:strCache>
            </c:strRef>
          </c:tx>
          <c:spPr>
            <a:solidFill>
              <a:srgbClr val="182028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Gen Z (18–29)</c:v>
                  </c:pt>
                  <c:pt idx="1">
                    <c:v>Millennials (30–45)</c:v>
                  </c:pt>
                  <c:pt idx="2">
                    <c:v>Gen X (46–61)</c:v>
                  </c:pt>
                  <c:pt idx="3">
                    <c:v>Boomers (62–80)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16.8</c:v>
                </c:pt>
                <c:pt idx="1">
                  <c:v>41.2</c:v>
                </c:pt>
                <c:pt idx="2">
                  <c:v>31.6</c:v>
                </c:pt>
                <c:pt idx="3">
                  <c:v>10.3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182028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F03A7C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820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Not sure</c:v>
                  </c:pt>
                  <c:pt idx="1">
                    <c:v>An AI girlfriend or boyfriend</c:v>
                  </c:pt>
                  <c:pt idx="2">
                    <c:v>Both</c:v>
                  </c:pt>
                  <c:pt idx="3">
                    <c:v>Dating apps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26.8</c:v>
                </c:pt>
                <c:pt idx="1">
                  <c:v>7.8</c:v>
                </c:pt>
                <c:pt idx="2">
                  <c:v>13.2</c:v>
                </c:pt>
                <c:pt idx="3">
                  <c:v>52.2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1820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8202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5"/>
          <c:min val="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3.xml"/><Relationship Id="rId1" Type="http://schemas.openxmlformats.org/officeDocument/2006/relationships/image" Target="../media/image-1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4.xm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5.xml"/><Relationship Id="rId1" Type="http://schemas.openxmlformats.org/officeDocument/2006/relationships/image" Target="../media/image-1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6.xml"/><Relationship Id="rId1" Type="http://schemas.openxmlformats.org/officeDocument/2006/relationships/image" Target="../media/image-1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7.xml"/><Relationship Id="rId1" Type="http://schemas.openxmlformats.org/officeDocument/2006/relationships/image" Target="../media/image-1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8.xml"/><Relationship Id="rId1" Type="http://schemas.openxmlformats.org/officeDocument/2006/relationships/image" Target="../media/image-2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9.xml"/><Relationship Id="rId1" Type="http://schemas.openxmlformats.org/officeDocument/2006/relationships/image" Target="../media/image-2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0.xml"/><Relationship Id="rId1" Type="http://schemas.openxmlformats.org/officeDocument/2006/relationships/image" Target="../media/image-2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1.xml"/><Relationship Id="rId1" Type="http://schemas.openxmlformats.org/officeDocument/2006/relationships/image" Target="../media/image-2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502920"/>
            <a:ext cx="1737360" cy="566928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/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2928" y="585216"/>
            <a:ext cx="1481328" cy="42062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146304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RESEARCH · THE STATE OF AI ROMANCE 2026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1783080"/>
            <a:ext cx="674827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2,150</a:t>
            </a:r>
            <a:endParaRPr lang="en-US" sz="9600" dirty="0"/>
          </a:p>
        </p:txBody>
      </p:sp>
      <p:sp>
        <p:nvSpPr>
          <p:cNvPr id="6" name="Text 3"/>
          <p:cNvSpPr txBox="1"/>
          <p:nvPr/>
        </p:nvSpPr>
        <p:spPr>
          <a:xfrm>
            <a:off x="2359152" y="3474720"/>
            <a:ext cx="747979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Romance and</a:t>
            </a:r>
            <a:endParaRPr lang="en-US" sz="3200" dirty="0"/>
          </a:p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 Relationships</a:t>
            </a:r>
            <a:endParaRPr lang="en-US" sz="3200" dirty="0"/>
          </a:p>
        </p:txBody>
      </p:sp>
      <p:sp>
        <p:nvSpPr>
          <p:cNvPr id="7" name="Text 4"/>
          <p:cNvSpPr txBox="1"/>
          <p:nvPr/>
        </p:nvSpPr>
        <p:spPr>
          <a:xfrm>
            <a:off x="2724912" y="4800600"/>
            <a:ext cx="67482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complete story of our first original survey: why we ran it, how we ran it, what went wrong, and what Americans told us about AI girlfriends, AI boyfriends, love, loneliness, and cheating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2724912" y="635508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50" dirty="0"/>
          </a:p>
        </p:txBody>
      </p:sp>
      <p:sp>
        <p:nvSpPr>
          <p:cNvPr id="9" name="Text 6"/>
          <p:cNvSpPr txBox="1"/>
          <p:nvPr/>
        </p:nvSpPr>
        <p:spPr>
          <a:xfrm>
            <a:off x="2724912" y="3127248"/>
            <a:ext cx="674827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adults surveyed · 1,709 analyzed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ANALYZED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1,709 respondents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Gender: 47.3% men, 52.6% women (2 non-binary respondents, not used for subgroup claims).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Relationship status: 61.2% engaged or married, 18.3% single, 10.4% dating, 6.7% separated or divorced, 3.4% widowed.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sample is older and more likely to be married than U.S. adults overall, which is why we describe results as findings about these respondents rather than precise national estimates.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Subgroups under 100 respondents are never used for headline claims.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Silent Generation (81+) 37 respondents, shown in the report but not used for conclusions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724912" y="2011680"/>
            <a:ext cx="674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2267712" y="2560320"/>
            <a:ext cx="76626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Americans told us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2724912" y="3931920"/>
            <a:ext cx="67482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questions, seven pictures. Every figure traces to a numerator and denominator in the master report.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2724912" y="635508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1 · USE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 four has tried one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24.7% of respondents have used an AI girlfriend or boyfriend app: 12.3% currently and 12.3% in the past.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is concentrated among adults aged 30 to 61 and among men, though the gender gap in use is modest compared with the gaps in attitudes.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caveat: reported use differs by device type even after screening, so we quote adoption figures as describing this sample, not all Americans.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“Have you ever used an AI girlfriend or AI boyfriend app?”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2 · FUTURE INTEREST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in ten would consider it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29.9% would consider using an AI girlfriend or boyfriend; most of that is conditional.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 tracks experience closely: 96.2% of current users, 74.4% of former users, and just 11.7% of never-users.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also tracks age. Millennials (44.7%) and Gen X (31.6%) are far more open than Gen Z (12.5%) or Boomers (8.6%).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“Would you consider using an AI girlfriend or boyfriend in the future?”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3 · MOTIVATION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Loneliness, not sex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majority (56.6%) would use an AI girlfriend or boyfriend to have someone to talk to. Only 10.3% chose affection, romance, or sex.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 three (33.1%) chose a mental-health reason: coping with depression or improving self-esteem.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Loneliness is the top reason in every demographic group and among current, former, and never-users alike.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would be your main reason for using an AI companion?”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3 · BY GENDER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want affection; women want conversation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are three times as likely as women to name affection or sex as their main reason: 16.0% vs 5.2%.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Women lean harder on conversation (61.2% vs 51.7%) and slightly more on coping with depression.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is widest among Boomers: 10.5% of Boomer men vs 0.5% of Boomer women (one woman out of 186) chose affection or sex.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4 · CHEATING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 say an AI romance is cheating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50.5% say a partner’s AI romance would be cheating. Adding “not cheating, but I would be uncomfortable,” 71.7% would not be OK with it.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28.3% dismiss it because an AI is not a real person.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Married respondents are stricter than singles (54.8% vs 42.2%), and singles are the most likely to say an AI isn’t real (34.2% vs 24.4%).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“Would you consider your partner having a romantic or sexual relationship with an AI companion to be cheating?”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/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FINDING WE DID NOT EXPECT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Believers in AI love are the strictest judges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2724912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222B36"/>
          </a:solidFill>
          <a:ln/>
        </p:spPr>
      </p:sp>
      <p:sp>
        <p:nvSpPr>
          <p:cNvPr id="8" name="Shape 5"/>
          <p:cNvSpPr/>
          <p:nvPr/>
        </p:nvSpPr>
        <p:spPr>
          <a:xfrm>
            <a:off x="6327648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222B36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2724912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73.0%</a:t>
            </a:r>
            <a:endParaRPr lang="en-US" sz="6400" dirty="0"/>
          </a:p>
        </p:txBody>
      </p:sp>
      <p:sp>
        <p:nvSpPr>
          <p:cNvPr id="10" name="Text 7"/>
          <p:cNvSpPr txBox="1"/>
          <p:nvPr/>
        </p:nvSpPr>
        <p:spPr>
          <a:xfrm>
            <a:off x="2907792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people OPEN to romantic feelings for an AI say a partner’s AI romance is cheating (n=500)</a:t>
            </a:r>
            <a:endParaRPr lang="en-US" sz="1350" dirty="0"/>
          </a:p>
        </p:txBody>
      </p:sp>
      <p:sp>
        <p:nvSpPr>
          <p:cNvPr id="11" name="Text 8"/>
          <p:cNvSpPr txBox="1"/>
          <p:nvPr/>
        </p:nvSpPr>
        <p:spPr>
          <a:xfrm>
            <a:off x="6327648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41.2%</a:t>
            </a:r>
            <a:endParaRPr lang="en-US" sz="6400" dirty="0"/>
          </a:p>
        </p:txBody>
      </p:sp>
      <p:sp>
        <p:nvSpPr>
          <p:cNvPr id="12" name="Text 9"/>
          <p:cNvSpPr txBox="1"/>
          <p:nvPr/>
        </p:nvSpPr>
        <p:spPr>
          <a:xfrm>
            <a:off x="6510528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people who could NEVER have such feelings say so (n=1,209)</a:t>
            </a:r>
            <a:endParaRPr lang="en-US" sz="1350" dirty="0"/>
          </a:p>
        </p:txBody>
      </p:sp>
      <p:sp>
        <p:nvSpPr>
          <p:cNvPr id="13" name="Text 10"/>
          <p:cNvSpPr txBox="1"/>
          <p:nvPr/>
        </p:nvSpPr>
        <p:spPr>
          <a:xfrm>
            <a:off x="2999232" y="4937760"/>
            <a:ext cx="6199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choose the attachment-based definition (40.6% vs 7.4%), and almost none hide behind “an AI isn’t real” (7.2% vs 37.1%). Believing the feelings can be real is what makes betrayal by one real.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4 · WHO DRAWS THE HARDEST LINE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Married women vs single men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2724912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FFF0F5"/>
          </a:solidFill>
          <a:ln/>
        </p:spPr>
      </p:sp>
      <p:sp>
        <p:nvSpPr>
          <p:cNvPr id="8" name="Shape 5"/>
          <p:cNvSpPr/>
          <p:nvPr/>
        </p:nvSpPr>
        <p:spPr>
          <a:xfrm>
            <a:off x="6327648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F3F4F6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2724912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39.8%</a:t>
            </a:r>
            <a:endParaRPr lang="en-US" sz="6400" dirty="0"/>
          </a:p>
        </p:txBody>
      </p:sp>
      <p:sp>
        <p:nvSpPr>
          <p:cNvPr id="10" name="Text 7"/>
          <p:cNvSpPr txBox="1"/>
          <p:nvPr/>
        </p:nvSpPr>
        <p:spPr>
          <a:xfrm>
            <a:off x="2907792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married women say ANY AI interaction is cheating (n=512)</a:t>
            </a:r>
            <a:endParaRPr lang="en-US" sz="1350" dirty="0"/>
          </a:p>
        </p:txBody>
      </p:sp>
      <p:sp>
        <p:nvSpPr>
          <p:cNvPr id="11" name="Text 8"/>
          <p:cNvSpPr txBox="1"/>
          <p:nvPr/>
        </p:nvSpPr>
        <p:spPr>
          <a:xfrm>
            <a:off x="6327648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21.9%</a:t>
            </a:r>
            <a:endParaRPr lang="en-US" sz="6400" dirty="0"/>
          </a:p>
        </p:txBody>
      </p:sp>
      <p:sp>
        <p:nvSpPr>
          <p:cNvPr id="12" name="Text 9"/>
          <p:cNvSpPr txBox="1"/>
          <p:nvPr/>
        </p:nvSpPr>
        <p:spPr>
          <a:xfrm>
            <a:off x="6510528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single men say the same (n=151)</a:t>
            </a:r>
            <a:endParaRPr lang="en-US" sz="1350" dirty="0"/>
          </a:p>
        </p:txBody>
      </p:sp>
      <p:sp>
        <p:nvSpPr>
          <p:cNvPr id="13" name="Text 10"/>
          <p:cNvSpPr txBox="1"/>
          <p:nvPr/>
        </p:nvSpPr>
        <p:spPr>
          <a:xfrm>
            <a:off x="2999232" y="4937760"/>
            <a:ext cx="6199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Marriage, not gender alone, sets the standard: single men and single women answer almost alike.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5 · FEELINGS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in ten could see feelings for an AI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8.3% say they could genuinely fall in love with an AI; another 20.9% say maybe, if it became realistic enough.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is the strongest correlate: 82.0% of current users, 66.4% of former users, 14.5% of never-users are open to feelings.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whose reason is coping with depression are the least romantic (13.6%); those seeking affection or sex the most (64.8%).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“Do you think you could develop genuine romantic feelings for an AI?”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724912" y="2011680"/>
            <a:ext cx="674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2267712" y="2560320"/>
            <a:ext cx="76626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asked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2724912" y="3931920"/>
            <a:ext cx="67482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year of watching people fall in love with software, and no data on how many of them there are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2724912" y="635508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5 · BY GENERATION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midlife phenomenon, not a youth trend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 Z is the least open group under 62 on every attitude question, and sits closer to Boomers than to Millennials.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Millennials and Gen X are two to three times as open as Gen Z on both future use and feelings.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Cheating attitudes are the exception: the share calling AI romance cheating is similar across generations (43.1% to 54.6%).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6 · DATING APPS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Dating apps still win, but a quarter is unsure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7.8% would choose an AI girlfriend or boyfriend over dating apps outright; 13.2% would use both.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26.8% are not sure. The “AI is replacing dating” narrative is not in the data; the ambivalence is.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 Z is the most loyal to dating apps (69.6%). Users of AI girlfriend or boyfriend apps are the least: only a third would pick dating apps alone.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“If you were single and looking for companionship, which would you rather use?”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7 · REPLACEMENT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in five could choose AI over a human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Strict measure (the two “yes” answers): 20.9%. Broad measure, adding “maybe”: 35.4%. State the definition every time.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user gap is the largest in the survey: 78.2% of current users and 52.6% of former users meet the strict measure, against 6.4% of never-users.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are more open than women (24.5% vs 17.6% strict).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914400" y="562356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“Could you see yourself choosing an extremely realistic AI instead of pursuing a human relationship?” (n=1,709)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CHANGES EVERYTHING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Current, former, and never-users</a:t>
            </a:r>
            <a:endParaRPr lang="en-US" sz="26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914400" y="2194560"/>
          <a:ext cx="603504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 txBox="1"/>
          <p:nvPr/>
        </p:nvSpPr>
        <p:spPr>
          <a:xfrm>
            <a:off x="7223760" y="2240280"/>
            <a:ext cx="42976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and former users differ from never-users far more than any two demographic groups differ from each other.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Former users keep the flame: 74.4% would use one again and 66.4% remain open to feelings.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Users say cheating starts at attachment: 40.5% choose “only if they became attached” vs 9.5% of never-users. And only 6.6% of users cite depression as their reason, vs 22.4% of never-users who imagine it would be.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724912" y="2011680"/>
            <a:ext cx="674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4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2267712" y="2560320"/>
            <a:ext cx="76626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adds up to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2724912" y="3931920"/>
            <a:ext cx="67482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patterns, one theme: Americans are already treating AI romance as real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2724912" y="635508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PATTERNS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story the data tells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731520" y="2194560"/>
            <a:ext cx="5271516" cy="1600200"/>
          </a:xfrm>
          <a:prstGeom prst="roundRect">
            <a:avLst>
              <a:gd name="adj" fmla="val 5714"/>
            </a:avLst>
          </a:prstGeom>
          <a:solidFill>
            <a:srgbClr val="FFF0F5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914400" y="2322576"/>
            <a:ext cx="49057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new infidelity norm</a:t>
            </a:r>
            <a:endParaRPr lang="en-US" sz="1800" dirty="0"/>
          </a:p>
        </p:txBody>
      </p:sp>
      <p:sp>
        <p:nvSpPr>
          <p:cNvPr id="9" name="Text 6"/>
          <p:cNvSpPr txBox="1"/>
          <p:nvPr/>
        </p:nvSpPr>
        <p:spPr>
          <a:xfrm>
            <a:off x="914400" y="2834640"/>
            <a:ext cx="49057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majority treats a partner’s AI romance as cheating, and the strictest views come from people who take AI feelings seriously, not from those who dismiss them.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185916" y="2194560"/>
            <a:ext cx="5271516" cy="1600200"/>
          </a:xfrm>
          <a:prstGeom prst="roundRect">
            <a:avLst>
              <a:gd name="adj" fmla="val 5714"/>
            </a:avLst>
          </a:prstGeom>
          <a:solidFill>
            <a:srgbClr val="FFF0F5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6368796" y="2322576"/>
            <a:ext cx="49057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Companionship over sex</a:t>
            </a:r>
            <a:endParaRPr lang="en-US" sz="1800" dirty="0"/>
          </a:p>
        </p:txBody>
      </p:sp>
      <p:sp>
        <p:nvSpPr>
          <p:cNvPr id="12" name="Text 9"/>
          <p:cNvSpPr txBox="1"/>
          <p:nvPr/>
        </p:nvSpPr>
        <p:spPr>
          <a:xfrm>
            <a:off x="6368796" y="2834640"/>
            <a:ext cx="49057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stated appeal is someone to talk to and emotional support, for men and women alike, and even among the people using the apps.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31520" y="3977640"/>
            <a:ext cx="5271516" cy="1600200"/>
          </a:xfrm>
          <a:prstGeom prst="roundRect">
            <a:avLst>
              <a:gd name="adj" fmla="val 5714"/>
            </a:avLst>
          </a:prstGeom>
          <a:solidFill>
            <a:srgbClr val="FFF0F5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914400" y="4105656"/>
            <a:ext cx="49057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midlife phenomenon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914400" y="4617720"/>
            <a:ext cx="49057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 is concentrated among adults aged 30 to 61. Gen Z, the most online generation, is the least interested under 62.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185916" y="3977640"/>
            <a:ext cx="5271516" cy="1600200"/>
          </a:xfrm>
          <a:prstGeom prst="roundRect">
            <a:avLst>
              <a:gd name="adj" fmla="val 5714"/>
            </a:avLst>
          </a:prstGeom>
          <a:solidFill>
            <a:srgbClr val="FFF0F5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6368796" y="4105656"/>
            <a:ext cx="49057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Trying it leaves a mark</a:t>
            </a:r>
            <a:endParaRPr lang="en-US" sz="1800" dirty="0"/>
          </a:p>
        </p:txBody>
      </p:sp>
      <p:sp>
        <p:nvSpPr>
          <p:cNvPr id="18" name="Text 15"/>
          <p:cNvSpPr txBox="1"/>
          <p:nvPr/>
        </p:nvSpPr>
        <p:spPr>
          <a:xfrm>
            <a:off x="6368796" y="4617720"/>
            <a:ext cx="49057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Having used an AI girlfriend or boyfriend app, even briefly, is associated with lasting openness. Experience predicts attitudes better than any demographic.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WILL NOT CLAIM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Limits of a one-day survey</a:t>
            </a:r>
            <a:endParaRPr lang="en-US" sz="2600" dirty="0"/>
          </a:p>
        </p:txBody>
      </p:sp>
      <p:sp>
        <p:nvSpPr>
          <p:cNvPr id="7" name="Text 4"/>
          <p:cNvSpPr txBox="1"/>
          <p:nvPr/>
        </p:nvSpPr>
        <p:spPr>
          <a:xfrm>
            <a:off x="2862072" y="2286000"/>
            <a:ext cx="6473952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here is causal. The survey cannot show that an AI girlfriend or boyfriend causes or relieves loneliness, or that use changes attitudes.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figures describe these respondents, not all Americans. Reported use still differs by device type after screening, and the sample was not balanced on region or income.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Income and regional differences appear in the raw data but coincide with the device effect and disappear among iOS and desktop respondents, so we do not report them as findings.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Groups under 100 respondents, non-binary respondents (n=2), and the Silent Generation (n=37) are never used for headline claims.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one of these limits, and the exact tests behind every comparison, is documented in the master research report.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QUOTE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statistics we stand behind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2724912" y="2240280"/>
            <a:ext cx="3264408" cy="1508760"/>
          </a:xfrm>
          <a:prstGeom prst="roundRect">
            <a:avLst>
              <a:gd name="adj" fmla="val 6061"/>
            </a:avLst>
          </a:prstGeom>
          <a:solidFill>
            <a:srgbClr val="FFF0F5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2953512" y="2386584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50.5%</a:t>
            </a:r>
            <a:endParaRPr lang="en-US" sz="2600" dirty="0"/>
          </a:p>
        </p:txBody>
      </p:sp>
      <p:sp>
        <p:nvSpPr>
          <p:cNvPr id="9" name="Text 6"/>
          <p:cNvSpPr txBox="1"/>
          <p:nvPr/>
        </p:nvSpPr>
        <p:spPr>
          <a:xfrm>
            <a:off x="2953512" y="2971800"/>
            <a:ext cx="28072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a partner’s romantic or sexual AI relationship would be cheating; 71.7% would not be comfortable with it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208776" y="2240280"/>
            <a:ext cx="3264408" cy="1508760"/>
          </a:xfrm>
          <a:prstGeom prst="roundRect">
            <a:avLst>
              <a:gd name="adj" fmla="val 6061"/>
            </a:avLst>
          </a:prstGeom>
          <a:solidFill>
            <a:srgbClr val="FFF0F5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6437376" y="2386584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73.0% vs 41.2%</a:t>
            </a:r>
            <a:endParaRPr lang="en-US" sz="2600" dirty="0"/>
          </a:p>
        </p:txBody>
      </p:sp>
      <p:sp>
        <p:nvSpPr>
          <p:cNvPr id="12" name="Text 9"/>
          <p:cNvSpPr txBox="1"/>
          <p:nvPr/>
        </p:nvSpPr>
        <p:spPr>
          <a:xfrm>
            <a:off x="6437376" y="2971800"/>
            <a:ext cx="28072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open to AI feelings vs not open, on calling it cheating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2724912" y="3931920"/>
            <a:ext cx="3264408" cy="1508760"/>
          </a:xfrm>
          <a:prstGeom prst="roundRect">
            <a:avLst>
              <a:gd name="adj" fmla="val 6061"/>
            </a:avLst>
          </a:prstGeom>
          <a:solidFill>
            <a:srgbClr val="FFF0F5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2953512" y="4078224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56.6% vs 10.3%</a:t>
            </a:r>
            <a:endParaRPr lang="en-US" sz="2600" dirty="0"/>
          </a:p>
        </p:txBody>
      </p:sp>
      <p:sp>
        <p:nvSpPr>
          <p:cNvPr id="15" name="Text 12"/>
          <p:cNvSpPr txBox="1"/>
          <p:nvPr/>
        </p:nvSpPr>
        <p:spPr>
          <a:xfrm>
            <a:off x="2953512" y="4663440"/>
            <a:ext cx="28072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use an AI girlfriend or boyfriend for someone to talk to vs for affection or sex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208776" y="3931920"/>
            <a:ext cx="3264408" cy="1508760"/>
          </a:xfrm>
          <a:prstGeom prst="roundRect">
            <a:avLst>
              <a:gd name="adj" fmla="val 6061"/>
            </a:avLst>
          </a:prstGeom>
          <a:solidFill>
            <a:srgbClr val="FFF0F5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6437376" y="4078224"/>
            <a:ext cx="2807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12.5% vs 44.7%</a:t>
            </a:r>
            <a:endParaRPr lang="en-US" sz="2600" dirty="0"/>
          </a:p>
        </p:txBody>
      </p:sp>
      <p:sp>
        <p:nvSpPr>
          <p:cNvPr id="18" name="Text 15"/>
          <p:cNvSpPr txBox="1"/>
          <p:nvPr/>
        </p:nvSpPr>
        <p:spPr>
          <a:xfrm>
            <a:off x="6437376" y="4663440"/>
            <a:ext cx="28072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 Z vs Millennials who would consider an AI girlfriend or boyfriend</a:t>
            </a:r>
            <a:endParaRPr lang="en-US" sz="1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724912" y="1005840"/>
            <a:ext cx="6748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is verifiable.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2907792" y="1737360"/>
            <a:ext cx="6382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41-page master research report · analysis workbook with every cross-tabulation · interviews and custom data cuts</a:t>
            </a:r>
            <a:endParaRPr lang="en-US" sz="1300" dirty="0"/>
          </a:p>
        </p:txBody>
      </p:sp>
      <p:sp>
        <p:nvSpPr>
          <p:cNvPr id="4" name="Text 2"/>
          <p:cNvSpPr txBox="1"/>
          <p:nvPr/>
        </p:nvSpPr>
        <p:spPr>
          <a:xfrm>
            <a:off x="2724912" y="265176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3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FIVE STORIES IN THE STATE OF AI ROMANCE 2026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3227832" y="3063240"/>
            <a:ext cx="5742432" cy="457200"/>
          </a:xfrm>
          <a:prstGeom prst="roundRect">
            <a:avLst>
              <a:gd name="adj" fmla="val 14000"/>
            </a:avLst>
          </a:prstGeom>
          <a:solidFill>
            <a:srgbClr val="222B36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3502152" y="3063240"/>
            <a:ext cx="5193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The New Infidelity: an AI lover counts as cheating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227832" y="3630168"/>
            <a:ext cx="5742432" cy="457200"/>
          </a:xfrm>
          <a:prstGeom prst="roundRect">
            <a:avLst>
              <a:gd name="adj" fmla="val 14000"/>
            </a:avLst>
          </a:prstGeom>
          <a:solidFill>
            <a:srgbClr val="222B36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3502152" y="3630168"/>
            <a:ext cx="5193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Lonely, Not Horny: what people actually want from AI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27832" y="4197096"/>
            <a:ext cx="5742432" cy="457200"/>
          </a:xfrm>
          <a:prstGeom prst="roundRect">
            <a:avLst>
              <a:gd name="adj" fmla="val 14000"/>
            </a:avLst>
          </a:prstGeom>
          <a:solidFill>
            <a:srgbClr val="222B36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3502152" y="4197096"/>
            <a:ext cx="5193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The Gender Gap: affection vs conversation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227832" y="4764024"/>
            <a:ext cx="5742432" cy="457200"/>
          </a:xfrm>
          <a:prstGeom prst="roundRect">
            <a:avLst>
              <a:gd name="adj" fmla="val 14000"/>
            </a:avLst>
          </a:prstGeom>
          <a:solidFill>
            <a:srgbClr val="222B36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3502152" y="4764024"/>
            <a:ext cx="5193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Gen Z Said No: AI romance is a midlife story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227832" y="5330952"/>
            <a:ext cx="5742432" cy="457200"/>
          </a:xfrm>
          <a:prstGeom prst="roundRect">
            <a:avLst>
              <a:gd name="adj" fmla="val 14000"/>
            </a:avLst>
          </a:prstGeom>
          <a:solidFill>
            <a:srgbClr val="222B36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3502152" y="5330952"/>
            <a:ext cx="5193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Inside the Minds of 422 AI Girlfriend or Boyfriend Users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2724912" y="6053328"/>
            <a:ext cx="67482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aigirlfriend.coach  ·  ranji@aigirlfriend.coach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GOT HERE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watching the space to measuring it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2140839" y="2788920"/>
            <a:ext cx="7907274" cy="0"/>
          </a:xfrm>
          <a:prstGeom prst="line">
            <a:avLst/>
          </a:prstGeom>
          <a:noFill/>
          <a:ln w="25400">
            <a:solidFill>
              <a:srgbClr val="F03A7C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12823" y="2660904"/>
            <a:ext cx="256032" cy="256032"/>
          </a:xfrm>
          <a:prstGeom prst="ellipse">
            <a:avLst/>
          </a:prstGeom>
          <a:solidFill>
            <a:srgbClr val="F03A7C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914400" y="2148840"/>
            <a:ext cx="24528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 2025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914400" y="3108960"/>
            <a:ext cx="24528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year of monitoring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914400" y="3566160"/>
            <a:ext cx="245287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Tracking companion apps as they launched, reading their communities, building a shortlist that grew to ~50 platforms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648581" y="2660904"/>
            <a:ext cx="256032" cy="256032"/>
          </a:xfrm>
          <a:prstGeom prst="ellipse">
            <a:avLst/>
          </a:prstGeom>
          <a:solidFill>
            <a:srgbClr val="F03A7C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3550158" y="2148840"/>
            <a:ext cx="24528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3550158" y="3108960"/>
            <a:ext cx="24528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launches</a:t>
            </a:r>
            <a:endParaRPr lang="en-US" sz="1300" dirty="0"/>
          </a:p>
        </p:txBody>
      </p:sp>
      <p:sp>
        <p:nvSpPr>
          <p:cNvPr id="15" name="Text 12"/>
          <p:cNvSpPr txBox="1"/>
          <p:nvPr/>
        </p:nvSpPr>
        <p:spPr>
          <a:xfrm>
            <a:off x="3550158" y="3566160"/>
            <a:ext cx="245287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catalogue becomes the site's foundation: at least one paid, hands-on app review every week, plus journey posts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284339" y="2660904"/>
            <a:ext cx="256032" cy="256032"/>
          </a:xfrm>
          <a:prstGeom prst="ellipse">
            <a:avLst/>
          </a:prstGeom>
          <a:solidFill>
            <a:srgbClr val="F03A7C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6185916" y="2148840"/>
            <a:ext cx="24528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2026</a:t>
            </a:r>
            <a:endParaRPr lang="en-US" sz="1100" dirty="0"/>
          </a:p>
        </p:txBody>
      </p:sp>
      <p:sp>
        <p:nvSpPr>
          <p:cNvPr id="18" name="Text 15"/>
          <p:cNvSpPr txBox="1"/>
          <p:nvPr/>
        </p:nvSpPr>
        <p:spPr>
          <a:xfrm>
            <a:off x="6185916" y="3108960"/>
            <a:ext cx="24528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platforms fully tested</a:t>
            </a:r>
            <a:endParaRPr lang="en-US" sz="1300" dirty="0"/>
          </a:p>
        </p:txBody>
      </p:sp>
      <p:sp>
        <p:nvSpPr>
          <p:cNvPr id="19" name="Text 16"/>
          <p:cNvSpPr txBox="1"/>
          <p:nvPr/>
        </p:nvSpPr>
        <p:spPr>
          <a:xfrm>
            <a:off x="6185916" y="3566160"/>
            <a:ext cx="245287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product knowledge, and a growing list of questions that reviewing could never answer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9920097" y="2660904"/>
            <a:ext cx="256032" cy="256032"/>
          </a:xfrm>
          <a:prstGeom prst="ellipse">
            <a:avLst/>
          </a:prstGeom>
          <a:solidFill>
            <a:srgbClr val="F03A7C"/>
          </a:solidFill>
          <a:ln/>
        </p:spPr>
      </p:sp>
      <p:sp>
        <p:nvSpPr>
          <p:cNvPr id="21" name="Text 18"/>
          <p:cNvSpPr txBox="1"/>
          <p:nvPr/>
        </p:nvSpPr>
        <p:spPr>
          <a:xfrm>
            <a:off x="8821674" y="2148840"/>
            <a:ext cx="245287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26–27 AUG 2026</a:t>
            </a:r>
            <a:endParaRPr lang="en-US" sz="1100" dirty="0"/>
          </a:p>
        </p:txBody>
      </p:sp>
      <p:sp>
        <p:nvSpPr>
          <p:cNvPr id="22" name="Text 19"/>
          <p:cNvSpPr txBox="1"/>
          <p:nvPr/>
        </p:nvSpPr>
        <p:spPr>
          <a:xfrm>
            <a:off x="8821674" y="3108960"/>
            <a:ext cx="24528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survey</a:t>
            </a:r>
            <a:endParaRPr lang="en-US" sz="1300" dirty="0"/>
          </a:p>
        </p:txBody>
      </p:sp>
      <p:sp>
        <p:nvSpPr>
          <p:cNvPr id="23" name="Text 20"/>
          <p:cNvSpPr txBox="1"/>
          <p:nvPr/>
        </p:nvSpPr>
        <p:spPr>
          <a:xfrm>
            <a:off x="8821674" y="3566160"/>
            <a:ext cx="2452878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2,150 U.S. adults, 10 questions, fielded in under a day through SurveyMonkey Audience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WE FOUND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Plenty of curiosity, almost no data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731520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914400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74,000</a:t>
            </a:r>
            <a:endParaRPr lang="en-US" sz="2400" dirty="0"/>
          </a:p>
        </p:txBody>
      </p:sp>
      <p:sp>
        <p:nvSpPr>
          <p:cNvPr id="9" name="Text 6"/>
          <p:cNvSpPr txBox="1"/>
          <p:nvPr/>
        </p:nvSpPr>
        <p:spPr>
          <a:xfrm>
            <a:off x="914400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U.S. searches for “AI girlfriend” (Semrush, Aug 2026), before counting related terms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67784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4550664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~50</a:t>
            </a:r>
            <a:endParaRPr lang="en-US" sz="2400" dirty="0"/>
          </a:p>
        </p:txBody>
      </p:sp>
      <p:sp>
        <p:nvSpPr>
          <p:cNvPr id="12" name="Text 9"/>
          <p:cNvSpPr txBox="1"/>
          <p:nvPr/>
        </p:nvSpPr>
        <p:spPr>
          <a:xfrm>
            <a:off x="4550664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companion platforms catalogued during a year of preliminary monitoring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8004048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8186928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2400" dirty="0"/>
          </a:p>
        </p:txBody>
      </p:sp>
      <p:sp>
        <p:nvSpPr>
          <p:cNvPr id="15" name="Text 12"/>
          <p:cNvSpPr txBox="1"/>
          <p:nvPr/>
        </p:nvSpPr>
        <p:spPr>
          <a:xfrm>
            <a:off x="8186928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platforms paid for and tested hands-on by the time of the survey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31520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914400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2400" dirty="0"/>
          </a:p>
        </p:txBody>
      </p:sp>
      <p:sp>
        <p:nvSpPr>
          <p:cNvPr id="18" name="Text 15"/>
          <p:cNvSpPr txBox="1"/>
          <p:nvPr/>
        </p:nvSpPr>
        <p:spPr>
          <a:xfrm>
            <a:off x="914400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reliable public datasets on who uses these apps, why, whether they form attachments, or where couples draw the line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4367784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20" name="Text 17"/>
          <p:cNvSpPr txBox="1"/>
          <p:nvPr/>
        </p:nvSpPr>
        <p:spPr>
          <a:xfrm>
            <a:off x="4550664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day</a:t>
            </a:r>
            <a:endParaRPr lang="en-US" sz="2400" dirty="0"/>
          </a:p>
        </p:txBody>
      </p:sp>
      <p:sp>
        <p:nvSpPr>
          <p:cNvPr id="21" name="Text 18"/>
          <p:cNvSpPr txBox="1"/>
          <p:nvPr/>
        </p:nvSpPr>
        <p:spPr>
          <a:xfrm>
            <a:off x="4550664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fieldwork to collect 2,150 completed responses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8004048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23" name="Text 20"/>
          <p:cNvSpPr txBox="1"/>
          <p:nvPr/>
        </p:nvSpPr>
        <p:spPr>
          <a:xfrm>
            <a:off x="8186928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400" dirty="0"/>
          </a:p>
        </p:txBody>
      </p:sp>
      <p:sp>
        <p:nvSpPr>
          <p:cNvPr id="24" name="Text 21"/>
          <p:cNvSpPr txBox="1"/>
          <p:nvPr/>
        </p:nvSpPr>
        <p:spPr>
          <a:xfrm>
            <a:off x="8186928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questions, written from what a year of reviewing taught us to care about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ASKED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questions, seven of them about the heart</a:t>
            </a:r>
            <a:endParaRPr lang="en-US" sz="2600" dirty="0"/>
          </a:p>
        </p:txBody>
      </p:sp>
      <p:sp>
        <p:nvSpPr>
          <p:cNvPr id="7" name="Text 4"/>
          <p:cNvSpPr txBox="1"/>
          <p:nvPr/>
        </p:nvSpPr>
        <p:spPr>
          <a:xfrm>
            <a:off x="2176272" y="2240280"/>
            <a:ext cx="7845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single-choice and required. Exact wording for every question and answer is preserved in the master report, Appendix A.</a:t>
            </a:r>
            <a:endParaRPr lang="en-US" sz="1250" dirty="0"/>
          </a:p>
        </p:txBody>
      </p:sp>
      <p:sp>
        <p:nvSpPr>
          <p:cNvPr id="8" name="Text 5"/>
          <p:cNvSpPr txBox="1"/>
          <p:nvPr/>
        </p:nvSpPr>
        <p:spPr>
          <a:xfrm>
            <a:off x="2176272" y="2788920"/>
            <a:ext cx="7845552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range, gender, and relationship status (three demographic questions)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ever used an AI girlfriend or AI boyfriend app?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consider using an AI girlfriend or boyfriend in the future?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would be your main reason for using an AI companion?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you consider your partner having a romantic or sexual relationship with an AI companion to be cheating?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you think you could develop genuine romantic feelings for an AI?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were single and looking for companionship, would you rather use dating apps or an AI girlfriend/boyfriend?</a:t>
            </a:r>
            <a:endParaRPr lang="en-US" sz="1250" dirty="0"/>
          </a:p>
          <a:p>
            <a:pPr marL="342900" indent="-342900">
              <a:lnSpc>
                <a:spcPct val="110000"/>
              </a:lnSpc>
              <a:spcAft>
                <a:spcPts val="500"/>
              </a:spcAft>
              <a:buSzPct val="100000"/>
              <a:buChar char="■"/>
            </a:pPr>
            <a:r>
              <a:rPr lang="en-US" sz="12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you see yourself choosing an extremely realistic AI instead of pursuing a human relationship?</a:t>
            </a:r>
            <a:endParaRPr lang="en-US" sz="1250" dirty="0"/>
          </a:p>
        </p:txBody>
      </p:sp>
      <p:sp>
        <p:nvSpPr>
          <p:cNvPr id="9" name="Text 6"/>
          <p:cNvSpPr txBox="1"/>
          <p:nvPr/>
        </p:nvSpPr>
        <p:spPr>
          <a:xfrm>
            <a:off x="2176272" y="5577840"/>
            <a:ext cx="7845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deliberate choice: the cheating question asks about your partner doing it, not you. Infidelity is defined by the person who feels betrayed, and people judge others more honestly than themselves.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2724912" y="2011680"/>
            <a:ext cx="67482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2267712" y="2560320"/>
            <a:ext cx="766267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ran it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2724912" y="3931920"/>
            <a:ext cx="67482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problem we caught halfway through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2724912" y="6355080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12700">
            <a:solidFill>
              <a:srgbClr val="F1D5DF"/>
            </a:solidFill>
            <a:prstDash val="solid"/>
          </a:ln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FIELDWORK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census-balanced U.S. panel survey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731520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914400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SurveyMonkey Audience</a:t>
            </a:r>
            <a:endParaRPr lang="en-US" sz="1800" dirty="0"/>
          </a:p>
        </p:txBody>
      </p:sp>
      <p:sp>
        <p:nvSpPr>
          <p:cNvPr id="9" name="Text 6"/>
          <p:cNvSpPr txBox="1"/>
          <p:nvPr/>
        </p:nvSpPr>
        <p:spPr>
          <a:xfrm>
            <a:off x="914400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adults 18+, all regions, English. 2,000 completes purchased, 2,150 delivered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67784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4550664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26–27 Aug 2026</a:t>
            </a:r>
            <a:endParaRPr lang="en-US" sz="1800" dirty="0"/>
          </a:p>
        </p:txBody>
      </p:sp>
      <p:sp>
        <p:nvSpPr>
          <p:cNvPr id="12" name="Text 9"/>
          <p:cNvSpPr txBox="1"/>
          <p:nvPr/>
        </p:nvSpPr>
        <p:spPr>
          <a:xfrm>
            <a:off x="4550664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8:23 PM on the 26th; complete the next afternoon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8004048" y="21945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8186928" y="23225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Census-balanced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8186928" y="28346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age and gender during recruitment. Not balanced on region or household income, so not “nationally representative”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31520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914400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complete</a:t>
            </a:r>
            <a:endParaRPr lang="en-US" sz="1800" dirty="0"/>
          </a:p>
        </p:txBody>
      </p:sp>
      <p:sp>
        <p:nvSpPr>
          <p:cNvPr id="18" name="Text 15"/>
          <p:cNvSpPr txBox="1"/>
          <p:nvPr/>
        </p:nvSpPr>
        <p:spPr>
          <a:xfrm>
            <a:off x="914400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respondent answered every question; no missing values, no partial responses in the analysis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4367784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20" name="Text 17"/>
          <p:cNvSpPr txBox="1"/>
          <p:nvPr/>
        </p:nvSpPr>
        <p:spPr>
          <a:xfrm>
            <a:off x="4550664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±2.16%</a:t>
            </a:r>
            <a:endParaRPr lang="en-US" sz="2400" dirty="0"/>
          </a:p>
        </p:txBody>
      </p:sp>
      <p:sp>
        <p:nvSpPr>
          <p:cNvPr id="21" name="Text 18"/>
          <p:cNvSpPr txBox="1"/>
          <p:nvPr/>
        </p:nvSpPr>
        <p:spPr>
          <a:xfrm>
            <a:off x="4550664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SurveyMonkey’s reported margin of error for the full sample; larger for any subgroup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8004048" y="3794760"/>
            <a:ext cx="3453384" cy="1417320"/>
          </a:xfrm>
          <a:prstGeom prst="roundRect">
            <a:avLst>
              <a:gd name="adj" fmla="val 6452"/>
            </a:avLst>
          </a:prstGeom>
          <a:solidFill>
            <a:srgbClr val="FFF0F5"/>
          </a:solidFill>
          <a:ln/>
        </p:spPr>
      </p:sp>
      <p:sp>
        <p:nvSpPr>
          <p:cNvPr id="23" name="Text 20"/>
          <p:cNvSpPr txBox="1"/>
          <p:nvPr/>
        </p:nvSpPr>
        <p:spPr>
          <a:xfrm>
            <a:off x="8186928" y="3922776"/>
            <a:ext cx="30876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min 8 s</a:t>
            </a:r>
            <a:endParaRPr lang="en-US" sz="1800" dirty="0"/>
          </a:p>
        </p:txBody>
      </p:sp>
      <p:sp>
        <p:nvSpPr>
          <p:cNvPr id="24" name="Text 21"/>
          <p:cNvSpPr txBox="1"/>
          <p:nvPr/>
        </p:nvSpPr>
        <p:spPr>
          <a:xfrm>
            <a:off x="8186928" y="4434840"/>
            <a:ext cx="308762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82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completion time reported by SurveyMonkey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/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WENT WRONG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441 responses that could not be real</a:t>
            </a:r>
            <a:endParaRPr lang="en-US" sz="2600" dirty="0"/>
          </a:p>
        </p:txBody>
      </p:sp>
      <p:sp>
        <p:nvSpPr>
          <p:cNvPr id="7" name="Text 4"/>
          <p:cNvSpPr txBox="1"/>
          <p:nvPr/>
        </p:nvSpPr>
        <p:spPr>
          <a:xfrm>
            <a:off x="2862072" y="2286000"/>
            <a:ext cx="6473952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D7D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each of the five attitude questions, the first answer listed on screen was the strongest “yes.” 441 respondents, one in five, chose that first answer on all five.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D7D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as one person: someone who currently uses an AI girlfriend or boyfriend app, would definitely use one, could genuinely fall in love with an AI, would prefer an AI over a human, and believes any AI interaction by a partner is cheating. That is not a coherent human being. It is a thumb moving down the top of a phone screen.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D7D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agreed: 98% on Android, a 39-second median completion for ten questions, half of them arriving in one burst during the final two and a half hours of fieldwork, and a panel-profile age mismatch four times higher than everyone else’s.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D7D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reported them to SurveyMonkey (review pending as of 31 August 2026), excluded them, and preserved them in full for inspection. Every number that follows uses the remaining 1,709 responses.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820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24912" y="292608"/>
            <a:ext cx="1481328" cy="475488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/>
        </p:spPr>
      </p:sp>
      <p:pic>
        <p:nvPicPr>
          <p:cNvPr id="3" name="Image 0" descr="rep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4640" y="365760"/>
            <a:ext cx="1261872" cy="356616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2724912" y="6382512"/>
            <a:ext cx="6748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Girlfriend Coach · U.S. survey of 2,150 adults, 1,709 analyzed · Aug 2026</a:t>
            </a:r>
            <a:endParaRPr lang="en-US" sz="900" dirty="0"/>
          </a:p>
        </p:txBody>
      </p:sp>
      <p:sp>
        <p:nvSpPr>
          <p:cNvPr id="5" name="Text 2"/>
          <p:cNvSpPr txBox="1"/>
          <p:nvPr/>
        </p:nvSpPr>
        <p:spPr>
          <a:xfrm>
            <a:off x="2724912" y="960120"/>
            <a:ext cx="67482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EXCLUSION CHANGED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2450592" y="1225296"/>
            <a:ext cx="72969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chose the smaller numbers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2724912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222B36"/>
          </a:solidFill>
          <a:ln/>
        </p:spPr>
      </p:sp>
      <p:sp>
        <p:nvSpPr>
          <p:cNvPr id="8" name="Shape 5"/>
          <p:cNvSpPr/>
          <p:nvPr/>
        </p:nvSpPr>
        <p:spPr>
          <a:xfrm>
            <a:off x="6327648" y="2377440"/>
            <a:ext cx="3145536" cy="2286000"/>
          </a:xfrm>
          <a:prstGeom prst="roundRect">
            <a:avLst>
              <a:gd name="adj" fmla="val 4800"/>
            </a:avLst>
          </a:prstGeom>
          <a:solidFill>
            <a:srgbClr val="222B36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2724912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03A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12.3%</a:t>
            </a:r>
            <a:endParaRPr lang="en-US" sz="6400" dirty="0"/>
          </a:p>
        </p:txBody>
      </p:sp>
      <p:sp>
        <p:nvSpPr>
          <p:cNvPr id="10" name="Text 7"/>
          <p:cNvSpPr txBox="1"/>
          <p:nvPr/>
        </p:nvSpPr>
        <p:spPr>
          <a:xfrm>
            <a:off x="2907792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currently use an AI girlfriend or boyfriend app. Before excluding the 441 responses, this read 30.3%.</a:t>
            </a:r>
            <a:endParaRPr lang="en-US" sz="1350" dirty="0"/>
          </a:p>
        </p:txBody>
      </p:sp>
      <p:sp>
        <p:nvSpPr>
          <p:cNvPr id="11" name="Text 8"/>
          <p:cNvSpPr txBox="1"/>
          <p:nvPr/>
        </p:nvSpPr>
        <p:spPr>
          <a:xfrm>
            <a:off x="6327648" y="2606040"/>
            <a:ext cx="314553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8A93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8.3%</a:t>
            </a:r>
            <a:endParaRPr lang="en-US" sz="6400" dirty="0"/>
          </a:p>
        </p:txBody>
      </p:sp>
      <p:sp>
        <p:nvSpPr>
          <p:cNvPr id="12" name="Text 9"/>
          <p:cNvSpPr txBox="1"/>
          <p:nvPr/>
        </p:nvSpPr>
        <p:spPr>
          <a:xfrm>
            <a:off x="6510528" y="3794760"/>
            <a:ext cx="2779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9CDD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genuinely fall in love with an AI. Before the exclusion: 27.1%.</a:t>
            </a:r>
            <a:endParaRPr lang="en-US" sz="1350" dirty="0"/>
          </a:p>
        </p:txBody>
      </p:sp>
      <p:sp>
        <p:nvSpPr>
          <p:cNvPr id="13" name="Text 10"/>
          <p:cNvSpPr txBox="1"/>
          <p:nvPr/>
        </p:nvSpPr>
        <p:spPr>
          <a:xfrm>
            <a:off x="2999232" y="4937760"/>
            <a:ext cx="61996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59A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numbers got smaller and our confidence in them got much larger. Every finding in this deck was checked to hold within both Android and iOS/desktop respondents.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Romance and Modern Relationships: Visual Research Deck</dc:title>
  <dc:subject>A survey of 2,150 U.S. adults on AI girlfriends, AI boyfriends, romance and infidelity. 1,709 analyzed. AI Girlfriend Coach, 2026.</dc:subject>
  <dc:creator>Ranji Mercado, AI Girlfriend Coach</dc:creator>
  <cp:lastModifiedBy>PptxGenJS</cp:lastModifiedBy>
  <cp:revision>1</cp:revision>
  <dcterms:created xsi:type="dcterms:W3CDTF">2026-09-01T06:28:06Z</dcterms:created>
  <dcterms:modified xsi:type="dcterms:W3CDTF">2026-09-01T06:28:06Z</dcterms:modified>
</cp:coreProperties>
</file>